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Skiff Medium" charset="1" panose="00000000000000000000"/>
      <p:regular r:id="rId18"/>
    </p:embeddedFont>
    <p:embeddedFont>
      <p:font typeface="Noto Sans" charset="1" panose="020B0502040504020204"/>
      <p:regular r:id="rId19"/>
    </p:embeddedFont>
    <p:embeddedFont>
      <p:font typeface="Playfair Display Bold" charset="1" panose="00000000000000000000"/>
      <p:regular r:id="rId20"/>
    </p:embeddedFont>
    <p:embeddedFont>
      <p:font typeface="Open Sans 1 Bold" charset="1" panose="00000000000000000000"/>
      <p:regular r:id="rId21"/>
    </p:embeddedFont>
    <p:embeddedFont>
      <p:font typeface="Alatsi" charset="1" panose="00000500000000000000"/>
      <p:regular r:id="rId22"/>
    </p:embeddedFont>
    <p:embeddedFont>
      <p:font typeface="Open Sans 2 Bold" charset="1" panose="020B0806030504020204"/>
      <p:regular r:id="rId23"/>
    </p:embeddedFont>
    <p:embeddedFont>
      <p:font typeface="Skiff" charset="1" panose="00000000000000000000"/>
      <p:regular r:id="rId24"/>
    </p:embeddedFont>
    <p:embeddedFont>
      <p:font typeface="Open Sans 1" charset="1" panose="00000000000000000000"/>
      <p:regular r:id="rId25"/>
    </p:embeddedFont>
    <p:embeddedFont>
      <p:font typeface="Open Sans 1 Bold Italics" charset="1" panose="00000000000000000000"/>
      <p:regular r:id="rId26"/>
    </p:embeddedFont>
    <p:embeddedFont>
      <p:font typeface="Open Sans 1 Italics" charset="1" panose="000000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9.pn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7F3EA">
                <a:alpha val="6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890929" y="1727812"/>
            <a:ext cx="14506141" cy="459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672"/>
              </a:lnSpc>
            </a:pPr>
            <a:r>
              <a:rPr lang="en-US" b="true" sz="17851">
                <a:solidFill>
                  <a:srgbClr val="404040"/>
                </a:solidFill>
                <a:latin typeface="Skiff Medium"/>
                <a:ea typeface="Skiff Medium"/>
                <a:cs typeface="Skiff Medium"/>
                <a:sym typeface="Skiff Medium"/>
              </a:rPr>
              <a:t>WORDPRESS CLIENT</a:t>
            </a:r>
          </a:p>
        </p:txBody>
      </p:sp>
      <p:sp>
        <p:nvSpPr>
          <p:cNvPr name="AutoShape 6" id="6"/>
          <p:cNvSpPr/>
          <p:nvPr/>
        </p:nvSpPr>
        <p:spPr>
          <a:xfrm>
            <a:off x="2743118" y="7849879"/>
            <a:ext cx="12768073" cy="0"/>
          </a:xfrm>
          <a:prstGeom prst="line">
            <a:avLst/>
          </a:prstGeom>
          <a:ln cap="rnd" w="19050">
            <a:solidFill>
              <a:srgbClr val="40404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V="true">
            <a:off x="2743118" y="8633081"/>
            <a:ext cx="12768073" cy="0"/>
          </a:xfrm>
          <a:prstGeom prst="line">
            <a:avLst/>
          </a:prstGeom>
          <a:ln cap="rnd" w="19050">
            <a:solidFill>
              <a:srgbClr val="40404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5581434" y="7849879"/>
            <a:ext cx="6733998" cy="802296"/>
            <a:chOff x="0" y="0"/>
            <a:chExt cx="8978665" cy="106972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8978665" cy="1069727"/>
              <a:chOff x="0" y="0"/>
              <a:chExt cx="1773563" cy="21130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773563" cy="211304"/>
              </a:xfrm>
              <a:custGeom>
                <a:avLst/>
                <a:gdLst/>
                <a:ahLst/>
                <a:cxnLst/>
                <a:rect r="r" b="b" t="t" l="l"/>
                <a:pathLst>
                  <a:path h="211304" w="1773563">
                    <a:moveTo>
                      <a:pt x="0" y="0"/>
                    </a:moveTo>
                    <a:lnTo>
                      <a:pt x="1773563" y="0"/>
                    </a:lnTo>
                    <a:lnTo>
                      <a:pt x="1773563" y="211304"/>
                    </a:lnTo>
                    <a:lnTo>
                      <a:pt x="0" y="211304"/>
                    </a:lnTo>
                    <a:close/>
                  </a:path>
                </a:pathLst>
              </a:custGeom>
              <a:solidFill>
                <a:srgbClr val="404040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1773563" cy="2494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1025975" y="119121"/>
              <a:ext cx="6926714" cy="6981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79"/>
                </a:lnSpc>
                <a:spcBef>
                  <a:spcPct val="0"/>
                </a:spcBef>
              </a:pPr>
              <a:r>
                <a:rPr lang="en-US" sz="3199">
                  <a:solidFill>
                    <a:srgbClr val="F7F3EA"/>
                  </a:solidFill>
                  <a:latin typeface="Noto Sans"/>
                  <a:ea typeface="Noto Sans"/>
                  <a:cs typeface="Noto Sans"/>
                  <a:sym typeface="Noto Sans"/>
                </a:rPr>
                <a:t>Presented By : GROUP 16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535372" y="6888288"/>
            <a:ext cx="406672" cy="1928187"/>
          </a:xfrm>
          <a:custGeom>
            <a:avLst/>
            <a:gdLst/>
            <a:ahLst/>
            <a:cxnLst/>
            <a:rect r="r" b="b" t="t" l="l"/>
            <a:pathLst>
              <a:path h="1928187" w="406672">
                <a:moveTo>
                  <a:pt x="0" y="0"/>
                </a:moveTo>
                <a:lnTo>
                  <a:pt x="406672" y="0"/>
                </a:lnTo>
                <a:lnTo>
                  <a:pt x="406672" y="1928187"/>
                </a:lnTo>
                <a:lnTo>
                  <a:pt x="0" y="19281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345956" y="6888288"/>
            <a:ext cx="406672" cy="1928187"/>
          </a:xfrm>
          <a:custGeom>
            <a:avLst/>
            <a:gdLst/>
            <a:ahLst/>
            <a:cxnLst/>
            <a:rect r="r" b="b" t="t" l="l"/>
            <a:pathLst>
              <a:path h="1928187" w="406672">
                <a:moveTo>
                  <a:pt x="0" y="0"/>
                </a:moveTo>
                <a:lnTo>
                  <a:pt x="406672" y="0"/>
                </a:lnTo>
                <a:lnTo>
                  <a:pt x="406672" y="1928187"/>
                </a:lnTo>
                <a:lnTo>
                  <a:pt x="0" y="19281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938174" y="1365862"/>
            <a:ext cx="895000" cy="895000"/>
          </a:xfrm>
          <a:custGeom>
            <a:avLst/>
            <a:gdLst/>
            <a:ahLst/>
            <a:cxnLst/>
            <a:rect r="r" b="b" t="t" l="l"/>
            <a:pathLst>
              <a:path h="895000" w="895000">
                <a:moveTo>
                  <a:pt x="0" y="0"/>
                </a:moveTo>
                <a:lnTo>
                  <a:pt x="895000" y="0"/>
                </a:lnTo>
                <a:lnTo>
                  <a:pt x="895000" y="894999"/>
                </a:lnTo>
                <a:lnTo>
                  <a:pt x="0" y="8949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437582"/>
              <a:ext cx="2083482" cy="1246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11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4778730" y="3430665"/>
            <a:ext cx="8730540" cy="5827635"/>
          </a:xfrm>
          <a:custGeom>
            <a:avLst/>
            <a:gdLst/>
            <a:ahLst/>
            <a:cxnLst/>
            <a:rect r="r" b="b" t="t" l="l"/>
            <a:pathLst>
              <a:path h="5827635" w="8730540">
                <a:moveTo>
                  <a:pt x="0" y="0"/>
                </a:moveTo>
                <a:lnTo>
                  <a:pt x="8730540" y="0"/>
                </a:lnTo>
                <a:lnTo>
                  <a:pt x="8730540" y="5827635"/>
                </a:lnTo>
                <a:lnTo>
                  <a:pt x="0" y="58276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030876" y="1414585"/>
            <a:ext cx="9152514" cy="1075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7"/>
              </a:lnSpc>
              <a:spcBef>
                <a:spcPct val="0"/>
              </a:spcBef>
            </a:pPr>
            <a:r>
              <a:rPr lang="en-US" b="true" sz="8199">
                <a:solidFill>
                  <a:srgbClr val="404040"/>
                </a:solidFill>
                <a:latin typeface="Skiff Medium"/>
                <a:ea typeface="Skiff Medium"/>
                <a:cs typeface="Skiff Medium"/>
                <a:sym typeface="Skiff Medium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922985" y="3927381"/>
            <a:ext cx="2852462" cy="553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823"/>
              </a:lnSpc>
              <a:spcBef>
                <a:spcPct val="0"/>
              </a:spcBef>
            </a:pPr>
            <a:r>
              <a:rPr lang="en-US" b="true" sz="2400">
                <a:solidFill>
                  <a:srgbClr val="F7F3EA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Stimulate Action</a:t>
            </a:r>
          </a:p>
        </p:txBody>
      </p:sp>
    </p:spTree>
  </p:cSld>
  <p:clrMapOvr>
    <a:masterClrMapping/>
  </p:clrMapOvr>
  <p:transition spd="med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437582"/>
              <a:ext cx="2083482" cy="1246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12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142452" y="3278724"/>
            <a:ext cx="7321779" cy="4878135"/>
          </a:xfrm>
          <a:custGeom>
            <a:avLst/>
            <a:gdLst/>
            <a:ahLst/>
            <a:cxnLst/>
            <a:rect r="r" b="b" t="t" l="l"/>
            <a:pathLst>
              <a:path h="4878135" w="7321779">
                <a:moveTo>
                  <a:pt x="0" y="0"/>
                </a:moveTo>
                <a:lnTo>
                  <a:pt x="7321779" y="0"/>
                </a:lnTo>
                <a:lnTo>
                  <a:pt x="7321779" y="4878135"/>
                </a:lnTo>
                <a:lnTo>
                  <a:pt x="0" y="48781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112461" y="2755699"/>
            <a:ext cx="5401160" cy="5401160"/>
          </a:xfrm>
          <a:custGeom>
            <a:avLst/>
            <a:gdLst/>
            <a:ahLst/>
            <a:cxnLst/>
            <a:rect r="r" b="b" t="t" l="l"/>
            <a:pathLst>
              <a:path h="5401160" w="5401160">
                <a:moveTo>
                  <a:pt x="0" y="0"/>
                </a:moveTo>
                <a:lnTo>
                  <a:pt x="5401160" y="0"/>
                </a:lnTo>
                <a:lnTo>
                  <a:pt x="5401160" y="5401160"/>
                </a:lnTo>
                <a:lnTo>
                  <a:pt x="0" y="5401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556268" y="1143000"/>
            <a:ext cx="5175464" cy="740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59"/>
              </a:lnSpc>
              <a:spcBef>
                <a:spcPct val="0"/>
              </a:spcBef>
            </a:pPr>
            <a:r>
              <a:rPr lang="en-US" sz="5615">
                <a:solidFill>
                  <a:srgbClr val="404040"/>
                </a:solidFill>
                <a:latin typeface="Skiff"/>
                <a:ea typeface="Skiff"/>
                <a:cs typeface="Skiff"/>
                <a:sym typeface="Skiff"/>
              </a:rPr>
              <a:t>ACHIEVEMENTS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8382" y="8308520"/>
            <a:ext cx="8969318" cy="664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b="true" sz="385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Enhanced security measures 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18682" y="8308520"/>
            <a:ext cx="8969318" cy="664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b="true" sz="385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Completed API development</a:t>
            </a:r>
          </a:p>
        </p:txBody>
      </p:sp>
    </p:spTree>
  </p:cSld>
  <p:clrMapOvr>
    <a:masterClrMapping/>
  </p:clrMapOvr>
  <p:transition spd="med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8229600"/>
            <a:chOff x="0" y="0"/>
            <a:chExt cx="4274726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2167467"/>
            </a:xfrm>
            <a:custGeom>
              <a:avLst/>
              <a:gdLst/>
              <a:ahLst/>
              <a:cxnLst/>
              <a:rect r="r" b="b" t="t" l="l"/>
              <a:pathLst>
                <a:path h="2167467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7F3EA">
                <a:alpha val="6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672929" y="2457051"/>
            <a:ext cx="10942141" cy="5163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36"/>
              </a:lnSpc>
            </a:pPr>
            <a:r>
              <a:rPr lang="en-US" b="true" sz="20037">
                <a:solidFill>
                  <a:srgbClr val="404040"/>
                </a:solidFill>
                <a:latin typeface="Skiff Medium"/>
                <a:ea typeface="Skiff Medium"/>
                <a:cs typeface="Skiff Medium"/>
                <a:sym typeface="Skiff Medium"/>
              </a:rPr>
              <a:t>THANK YOU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28783" y="7620588"/>
            <a:ext cx="13488684" cy="895000"/>
            <a:chOff x="0" y="0"/>
            <a:chExt cx="17984912" cy="1193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93333" cy="1193333"/>
            </a:xfrm>
            <a:custGeom>
              <a:avLst/>
              <a:gdLst/>
              <a:ahLst/>
              <a:cxnLst/>
              <a:rect r="r" b="b" t="t" l="l"/>
              <a:pathLst>
                <a:path h="1193333" w="1193333">
                  <a:moveTo>
                    <a:pt x="0" y="0"/>
                  </a:moveTo>
                  <a:lnTo>
                    <a:pt x="1193333" y="0"/>
                  </a:lnTo>
                  <a:lnTo>
                    <a:pt x="1193333" y="1193333"/>
                  </a:lnTo>
                  <a:lnTo>
                    <a:pt x="0" y="11933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AutoShape 8" id="8"/>
            <p:cNvSpPr/>
            <p:nvPr/>
          </p:nvSpPr>
          <p:spPr>
            <a:xfrm>
              <a:off x="596666" y="596666"/>
              <a:ext cx="17388246" cy="0"/>
            </a:xfrm>
            <a:prstGeom prst="line">
              <a:avLst/>
            </a:prstGeom>
            <a:ln cap="rnd" w="25400">
              <a:solidFill>
                <a:srgbClr val="40404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9" id="9"/>
          <p:cNvSpPr/>
          <p:nvPr/>
        </p:nvSpPr>
        <p:spPr>
          <a:xfrm flipH="false" flipV="false" rot="-5400000">
            <a:off x="14914131" y="1337071"/>
            <a:ext cx="406672" cy="1928187"/>
          </a:xfrm>
          <a:custGeom>
            <a:avLst/>
            <a:gdLst/>
            <a:ahLst/>
            <a:cxnLst/>
            <a:rect r="r" b="b" t="t" l="l"/>
            <a:pathLst>
              <a:path h="1928187" w="406672">
                <a:moveTo>
                  <a:pt x="0" y="0"/>
                </a:moveTo>
                <a:lnTo>
                  <a:pt x="406672" y="0"/>
                </a:lnTo>
                <a:lnTo>
                  <a:pt x="406672" y="1928187"/>
                </a:lnTo>
                <a:lnTo>
                  <a:pt x="0" y="19281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med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2482906"/>
            <a:chOff x="0" y="0"/>
            <a:chExt cx="4274726" cy="6539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653934"/>
            </a:xfrm>
            <a:custGeom>
              <a:avLst/>
              <a:gdLst/>
              <a:ahLst/>
              <a:cxnLst/>
              <a:rect r="r" b="b" t="t" l="l"/>
              <a:pathLst>
                <a:path h="653934" w="4274726">
                  <a:moveTo>
                    <a:pt x="0" y="0"/>
                  </a:moveTo>
                  <a:lnTo>
                    <a:pt x="4274726" y="0"/>
                  </a:lnTo>
                  <a:lnTo>
                    <a:pt x="4274726" y="653934"/>
                  </a:lnTo>
                  <a:lnTo>
                    <a:pt x="0" y="653934"/>
                  </a:lnTo>
                  <a:close/>
                </a:path>
              </a:pathLst>
            </a:custGeom>
            <a:solidFill>
              <a:srgbClr val="F7F3EA">
                <a:alpha val="6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274726" cy="6920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433612" y="401239"/>
            <a:ext cx="11732580" cy="1473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37"/>
              </a:lnSpc>
            </a:pPr>
            <a:r>
              <a:rPr lang="en-US" b="true" sz="11148">
                <a:solidFill>
                  <a:srgbClr val="404040"/>
                </a:solidFill>
                <a:latin typeface="Skiff Medium"/>
                <a:ea typeface="Skiff Medium"/>
                <a:cs typeface="Skiff Medium"/>
                <a:sym typeface="Skiff Medium"/>
              </a:rPr>
              <a:t>TEAM MEMBER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18264" y="6825858"/>
            <a:ext cx="2607088" cy="470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4"/>
              </a:lnSpc>
              <a:spcBef>
                <a:spcPct val="0"/>
              </a:spcBef>
            </a:pPr>
            <a:r>
              <a:rPr lang="en-US" b="true" sz="2753">
                <a:solidFill>
                  <a:srgbClr val="F7F3EA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Chidi Eze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833059" y="6825858"/>
            <a:ext cx="2607088" cy="470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4"/>
              </a:lnSpc>
              <a:spcBef>
                <a:spcPct val="0"/>
              </a:spcBef>
            </a:pPr>
            <a:r>
              <a:rPr lang="en-US" b="true" sz="2753">
                <a:solidFill>
                  <a:srgbClr val="F7F3EA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Olivia Wilson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7854" y="6825858"/>
            <a:ext cx="2607088" cy="470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4"/>
              </a:lnSpc>
              <a:spcBef>
                <a:spcPct val="0"/>
              </a:spcBef>
            </a:pPr>
            <a:r>
              <a:rPr lang="en-US" b="true" sz="2753">
                <a:solidFill>
                  <a:srgbClr val="F7F3EA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Aaron Loeb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62649" y="6825858"/>
            <a:ext cx="2607088" cy="470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4"/>
              </a:lnSpc>
              <a:spcBef>
                <a:spcPct val="0"/>
              </a:spcBef>
            </a:pPr>
            <a:r>
              <a:rPr lang="en-US" b="true" sz="2753">
                <a:solidFill>
                  <a:srgbClr val="F7F3EA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Cahaya Dewi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-752323" y="8740552"/>
            <a:ext cx="19792646" cy="2482906"/>
            <a:chOff x="0" y="0"/>
            <a:chExt cx="5212878" cy="65393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212878" cy="653934"/>
            </a:xfrm>
            <a:custGeom>
              <a:avLst/>
              <a:gdLst/>
              <a:ahLst/>
              <a:cxnLst/>
              <a:rect r="r" b="b" t="t" l="l"/>
              <a:pathLst>
                <a:path h="653934" w="5212878">
                  <a:moveTo>
                    <a:pt x="0" y="0"/>
                  </a:moveTo>
                  <a:lnTo>
                    <a:pt x="5212878" y="0"/>
                  </a:lnTo>
                  <a:lnTo>
                    <a:pt x="5212878" y="653934"/>
                  </a:lnTo>
                  <a:lnTo>
                    <a:pt x="0" y="653934"/>
                  </a:lnTo>
                  <a:close/>
                </a:path>
              </a:pathLst>
            </a:custGeom>
            <a:solidFill>
              <a:srgbClr val="F7F3EA">
                <a:alpha val="6000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212878" cy="6920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432105" y="9084884"/>
            <a:ext cx="15423789" cy="406672"/>
            <a:chOff x="0" y="0"/>
            <a:chExt cx="20565052" cy="542230"/>
          </a:xfrm>
        </p:grpSpPr>
        <p:sp>
          <p:nvSpPr>
            <p:cNvPr name="Freeform 14" id="14"/>
            <p:cNvSpPr/>
            <p:nvPr/>
          </p:nvSpPr>
          <p:spPr>
            <a:xfrm flipH="false" flipV="false" rot="-5400000">
              <a:off x="1014343" y="-1014343"/>
              <a:ext cx="542230" cy="2570916"/>
            </a:xfrm>
            <a:custGeom>
              <a:avLst/>
              <a:gdLst/>
              <a:ahLst/>
              <a:cxnLst/>
              <a:rect r="r" b="b" t="t" l="l"/>
              <a:pathLst>
                <a:path h="2570916" w="542230">
                  <a:moveTo>
                    <a:pt x="0" y="0"/>
                  </a:moveTo>
                  <a:lnTo>
                    <a:pt x="542230" y="0"/>
                  </a:lnTo>
                  <a:lnTo>
                    <a:pt x="542230" y="2570916"/>
                  </a:lnTo>
                  <a:lnTo>
                    <a:pt x="0" y="25709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AutoShape 15" id="15"/>
            <p:cNvSpPr/>
            <p:nvPr/>
          </p:nvSpPr>
          <p:spPr>
            <a:xfrm>
              <a:off x="2282317" y="283815"/>
              <a:ext cx="18282735" cy="0"/>
            </a:xfrm>
            <a:prstGeom prst="line">
              <a:avLst/>
            </a:prstGeom>
            <a:ln cap="rnd" w="25400">
              <a:solidFill>
                <a:srgbClr val="404040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1432105" y="2280803"/>
            <a:ext cx="11230705" cy="5816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25"/>
              </a:lnSpc>
            </a:pPr>
            <a:r>
              <a:rPr lang="en-US" b="true" sz="4414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Nguyễn Văn Giang - 22BI13132 (Leader)</a:t>
            </a:r>
          </a:p>
          <a:p>
            <a:pPr algn="l">
              <a:lnSpc>
                <a:spcPts val="7725"/>
              </a:lnSpc>
            </a:pPr>
            <a:r>
              <a:rPr lang="en-US" b="true" sz="4414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Nguyễn Minh Đức - 22BI13092</a:t>
            </a:r>
          </a:p>
          <a:p>
            <a:pPr algn="l">
              <a:lnSpc>
                <a:spcPts val="7725"/>
              </a:lnSpc>
            </a:pPr>
            <a:r>
              <a:rPr lang="en-US" b="true" sz="4414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Nguyễn Vũ Huy Khôi - 22BI13222</a:t>
            </a:r>
          </a:p>
          <a:p>
            <a:pPr algn="l">
              <a:lnSpc>
                <a:spcPts val="7725"/>
              </a:lnSpc>
            </a:pPr>
            <a:r>
              <a:rPr lang="en-US" b="true" sz="4414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Lưu Anh Đức - 22BI13088</a:t>
            </a:r>
          </a:p>
          <a:p>
            <a:pPr algn="l">
              <a:lnSpc>
                <a:spcPts val="7725"/>
              </a:lnSpc>
            </a:pPr>
            <a:r>
              <a:rPr lang="en-US" b="true" sz="4414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Hà Lê Hoàng - 22BI13170</a:t>
            </a:r>
          </a:p>
          <a:p>
            <a:pPr algn="l">
              <a:lnSpc>
                <a:spcPts val="7725"/>
              </a:lnSpc>
            </a:pPr>
            <a:r>
              <a:rPr lang="en-US" b="true" sz="4414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Nguyễn Hoàng Phương Nam - 22BI13323</a:t>
            </a:r>
          </a:p>
        </p:txBody>
      </p:sp>
    </p:spTree>
  </p:cSld>
  <p:clrMapOvr>
    <a:masterClrMapping/>
  </p:clrMapOvr>
  <p:transition spd="med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0" t="-48921" r="0" b="-2885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69232" y="806617"/>
            <a:ext cx="11287374" cy="1246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370"/>
              </a:lnSpc>
              <a:spcBef>
                <a:spcPct val="0"/>
              </a:spcBef>
            </a:pPr>
            <a:r>
              <a:rPr lang="en-US" b="true" sz="9464" strike="noStrike" u="none">
                <a:solidFill>
                  <a:srgbClr val="404040"/>
                </a:solidFill>
                <a:latin typeface="Skiff Medium"/>
                <a:ea typeface="Skiff Medium"/>
                <a:cs typeface="Skiff Medium"/>
                <a:sym typeface="Skiff Medium"/>
              </a:rPr>
              <a:t>PROJECT PREVIEW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7828214" y="9258300"/>
            <a:ext cx="19792646" cy="2484377"/>
            <a:chOff x="0" y="0"/>
            <a:chExt cx="5212878" cy="65432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212878" cy="654321"/>
            </a:xfrm>
            <a:custGeom>
              <a:avLst/>
              <a:gdLst/>
              <a:ahLst/>
              <a:cxnLst/>
              <a:rect r="r" b="b" t="t" l="l"/>
              <a:pathLst>
                <a:path h="654321" w="5212878">
                  <a:moveTo>
                    <a:pt x="0" y="0"/>
                  </a:moveTo>
                  <a:lnTo>
                    <a:pt x="5212878" y="0"/>
                  </a:lnTo>
                  <a:lnTo>
                    <a:pt x="5212878" y="654321"/>
                  </a:lnTo>
                  <a:lnTo>
                    <a:pt x="0" y="654321"/>
                  </a:lnTo>
                  <a:close/>
                </a:path>
              </a:pathLst>
            </a:custGeom>
            <a:solidFill>
              <a:srgbClr val="F7F3EA">
                <a:alpha val="6000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212878" cy="6924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-2562115" y="9258300"/>
            <a:ext cx="23167927" cy="9525"/>
          </a:xfrm>
          <a:prstGeom prst="line">
            <a:avLst/>
          </a:prstGeom>
          <a:ln cap="rnd" w="19050">
            <a:solidFill>
              <a:srgbClr val="40404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6829537" y="7763987"/>
            <a:ext cx="895000" cy="895000"/>
          </a:xfrm>
          <a:custGeom>
            <a:avLst/>
            <a:gdLst/>
            <a:ahLst/>
            <a:cxnLst/>
            <a:rect r="r" b="b" t="t" l="l"/>
            <a:pathLst>
              <a:path h="895000" w="895000">
                <a:moveTo>
                  <a:pt x="0" y="0"/>
                </a:moveTo>
                <a:lnTo>
                  <a:pt x="895000" y="0"/>
                </a:lnTo>
                <a:lnTo>
                  <a:pt x="895000" y="895000"/>
                </a:lnTo>
                <a:lnTo>
                  <a:pt x="0" y="895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819900" y="2483889"/>
            <a:ext cx="4712131" cy="771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sz="4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Overview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19900" y="6445963"/>
            <a:ext cx="4480960" cy="771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sz="4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Conclusion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19900" y="5455444"/>
            <a:ext cx="7324100" cy="771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sz="4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Demo (with emulator)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19900" y="4464926"/>
            <a:ext cx="5647319" cy="771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sz="4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Implementation 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7" id="17"/>
            <p:cNvSpPr txBox="true"/>
            <p:nvPr/>
          </p:nvSpPr>
          <p:spPr>
            <a:xfrm rot="0">
              <a:off x="0" y="437582"/>
              <a:ext cx="2083482" cy="1241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1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819900" y="3474407"/>
            <a:ext cx="4712131" cy="771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sz="45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Architecture</a:t>
            </a:r>
          </a:p>
        </p:txBody>
      </p:sp>
    </p:spTree>
  </p:cSld>
  <p:clrMapOvr>
    <a:masterClrMapping/>
  </p:clrMapOvr>
  <p:transition spd="med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437582"/>
              <a:ext cx="2083482" cy="1246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2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9412117" y="2539705"/>
            <a:ext cx="8009650" cy="6068834"/>
          </a:xfrm>
          <a:custGeom>
            <a:avLst/>
            <a:gdLst/>
            <a:ahLst/>
            <a:cxnLst/>
            <a:rect r="r" b="b" t="t" l="l"/>
            <a:pathLst>
              <a:path h="6068834" w="8009650">
                <a:moveTo>
                  <a:pt x="0" y="0"/>
                </a:moveTo>
                <a:lnTo>
                  <a:pt x="8009650" y="0"/>
                </a:lnTo>
                <a:lnTo>
                  <a:pt x="8009650" y="6068834"/>
                </a:lnTo>
                <a:lnTo>
                  <a:pt x="0" y="60688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142" r="0" b="-10837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989912" y="1008063"/>
            <a:ext cx="9157099" cy="1075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7"/>
              </a:lnSpc>
              <a:spcBef>
                <a:spcPct val="0"/>
              </a:spcBef>
            </a:pPr>
            <a:r>
              <a:rPr lang="en-US" sz="8199">
                <a:solidFill>
                  <a:srgbClr val="404040"/>
                </a:solidFill>
                <a:latin typeface="Skiff"/>
                <a:ea typeface="Skiff"/>
                <a:cs typeface="Skiff"/>
                <a:sym typeface="Skiff"/>
              </a:rPr>
              <a:t>OVERVIEW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108311"/>
            <a:ext cx="6107779" cy="550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19593" indent="-359797" lvl="1">
              <a:lnSpc>
                <a:spcPts val="4466"/>
              </a:lnSpc>
              <a:buFont typeface="Arial"/>
              <a:buChar char="•"/>
            </a:pPr>
            <a:r>
              <a:rPr lang="en-US" b="true" sz="3332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Research and API Setup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190575"/>
            <a:ext cx="3948051" cy="550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19593" indent="-359797" lvl="1">
              <a:lnSpc>
                <a:spcPts val="4466"/>
              </a:lnSpc>
              <a:buFont typeface="Arial"/>
              <a:buChar char="•"/>
            </a:pPr>
            <a:r>
              <a:rPr lang="en-US" b="true" sz="3332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API Requests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274358"/>
            <a:ext cx="4694945" cy="550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19593" indent="-359797" lvl="1">
              <a:lnSpc>
                <a:spcPts val="4466"/>
              </a:lnSpc>
              <a:buFont typeface="Arial"/>
              <a:buChar char="•"/>
            </a:pPr>
            <a:r>
              <a:rPr lang="en-US" b="true" sz="3332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ViewModel Layer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358142"/>
            <a:ext cx="7118538" cy="550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19593" indent="-359797" lvl="1">
              <a:lnSpc>
                <a:spcPts val="4466"/>
              </a:lnSpc>
              <a:buFont typeface="Arial"/>
              <a:buChar char="•"/>
            </a:pPr>
            <a:r>
              <a:rPr lang="en-US" b="true" sz="3332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Data Handling with LiveData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7441925"/>
            <a:ext cx="6880741" cy="550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19593" indent="-359797" lvl="1">
              <a:lnSpc>
                <a:spcPts val="4466"/>
              </a:lnSpc>
              <a:buFont typeface="Arial"/>
              <a:buChar char="•"/>
            </a:pPr>
            <a:r>
              <a:rPr lang="en-US" b="true" sz="3332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UI Observation and Display </a:t>
            </a:r>
          </a:p>
        </p:txBody>
      </p:sp>
    </p:spTree>
  </p:cSld>
  <p:clrMapOvr>
    <a:masterClrMapping/>
  </p:clrMapOvr>
  <p:transition spd="med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437582"/>
              <a:ext cx="2083482" cy="1246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3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3994049" y="505602"/>
            <a:ext cx="9781398" cy="9781398"/>
          </a:xfrm>
          <a:custGeom>
            <a:avLst/>
            <a:gdLst/>
            <a:ahLst/>
            <a:cxnLst/>
            <a:rect r="r" b="b" t="t" l="l"/>
            <a:pathLst>
              <a:path h="9781398" w="9781398">
                <a:moveTo>
                  <a:pt x="0" y="0"/>
                </a:moveTo>
                <a:lnTo>
                  <a:pt x="9781398" y="0"/>
                </a:lnTo>
                <a:lnTo>
                  <a:pt x="9781398" y="9781398"/>
                </a:lnTo>
                <a:lnTo>
                  <a:pt x="0" y="97813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712145" y="994421"/>
            <a:ext cx="7234423" cy="1075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7"/>
              </a:lnSpc>
              <a:spcBef>
                <a:spcPct val="0"/>
              </a:spcBef>
            </a:pPr>
            <a:r>
              <a:rPr lang="en-US" sz="8199">
                <a:solidFill>
                  <a:srgbClr val="404040"/>
                </a:solidFill>
                <a:latin typeface="Skiff"/>
                <a:ea typeface="Skiff"/>
                <a:cs typeface="Skiff"/>
                <a:sym typeface="Skiff"/>
              </a:rPr>
              <a:t>ARCHITECTURE</a:t>
            </a:r>
          </a:p>
        </p:txBody>
      </p:sp>
    </p:spTree>
  </p:cSld>
  <p:clrMapOvr>
    <a:masterClrMapping/>
  </p:clrMapOvr>
  <p:transition spd="med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437582"/>
              <a:ext cx="2083482" cy="1246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4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559644" y="2677392"/>
            <a:ext cx="6475998" cy="6248029"/>
          </a:xfrm>
          <a:custGeom>
            <a:avLst/>
            <a:gdLst/>
            <a:ahLst/>
            <a:cxnLst/>
            <a:rect r="r" b="b" t="t" l="l"/>
            <a:pathLst>
              <a:path h="6248029" w="6475998">
                <a:moveTo>
                  <a:pt x="0" y="0"/>
                </a:moveTo>
                <a:lnTo>
                  <a:pt x="6475998" y="0"/>
                </a:lnTo>
                <a:lnTo>
                  <a:pt x="6475998" y="6248030"/>
                </a:lnTo>
                <a:lnTo>
                  <a:pt x="0" y="62480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w="9525" cap="rnd">
            <a:solidFill>
              <a:srgbClr val="545454"/>
            </a:solidFill>
            <a:prstDash val="solid"/>
            <a:round/>
          </a:ln>
        </p:spPr>
      </p:sp>
      <p:sp>
        <p:nvSpPr>
          <p:cNvPr name="TextBox 8" id="8"/>
          <p:cNvSpPr txBox="true"/>
          <p:nvPr/>
        </p:nvSpPr>
        <p:spPr>
          <a:xfrm rot="0">
            <a:off x="5712145" y="994421"/>
            <a:ext cx="7234423" cy="1075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7"/>
              </a:lnSpc>
              <a:spcBef>
                <a:spcPct val="0"/>
              </a:spcBef>
            </a:pPr>
            <a:r>
              <a:rPr lang="en-US" sz="8199">
                <a:solidFill>
                  <a:srgbClr val="404040"/>
                </a:solidFill>
                <a:latin typeface="Skiff"/>
                <a:ea typeface="Skiff"/>
                <a:cs typeface="Skiff"/>
                <a:sym typeface="Skiff"/>
              </a:rPr>
              <a:t>ARCHITECTURE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592622"/>
            <a:ext cx="9016523" cy="6319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28883" indent="-264441" lvl="1">
              <a:lnSpc>
                <a:spcPts val="3429"/>
              </a:lnSpc>
              <a:buFont typeface="Arial"/>
              <a:buChar char="•"/>
            </a:pPr>
            <a:r>
              <a:rPr lang="en-US" b="true" sz="2449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View: </a:t>
            </a:r>
          </a:p>
          <a:p>
            <a:pPr algn="just" marL="1057765" indent="-352588" lvl="2">
              <a:lnSpc>
                <a:spcPts val="3429"/>
              </a:lnSpc>
              <a:buFont typeface="Arial"/>
              <a:buChar char="⚬"/>
            </a:pPr>
            <a:r>
              <a:rPr lang="en-US" sz="244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The structure for a user interface.</a:t>
            </a:r>
          </a:p>
          <a:p>
            <a:pPr algn="just" marL="528883" indent="-264441" lvl="1">
              <a:lnSpc>
                <a:spcPts val="4286"/>
              </a:lnSpc>
              <a:buFont typeface="Arial"/>
              <a:buChar char="•"/>
            </a:pPr>
            <a:r>
              <a:rPr lang="en-US" b="true" sz="2449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Viewmodel: </a:t>
            </a:r>
          </a:p>
          <a:p>
            <a:pPr algn="just" marL="1057765" indent="-352588" lvl="2">
              <a:lnSpc>
                <a:spcPts val="3429"/>
              </a:lnSpc>
              <a:buFont typeface="Arial"/>
              <a:buChar char="⚬"/>
            </a:pPr>
            <a:r>
              <a:rPr lang="en-US" sz="244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Efficiently manages Ul-related data within the life-cycle of an application.</a:t>
            </a:r>
          </a:p>
          <a:p>
            <a:pPr algn="just" marL="528883" indent="-264441" lvl="1">
              <a:lnSpc>
                <a:spcPts val="4286"/>
              </a:lnSpc>
              <a:buFont typeface="Arial"/>
              <a:buChar char="•"/>
            </a:pPr>
            <a:r>
              <a:rPr lang="en-US" b="true" sz="2449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Repository:</a:t>
            </a:r>
          </a:p>
          <a:p>
            <a:pPr algn="just" marL="1057765" indent="-352588" lvl="2">
              <a:lnSpc>
                <a:spcPts val="3429"/>
              </a:lnSpc>
              <a:buFont typeface="Arial"/>
              <a:buChar char="⚬"/>
            </a:pPr>
            <a:r>
              <a:rPr lang="en-US" sz="244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A storage of functions for manipulating LiveData from Data Sources.</a:t>
            </a:r>
          </a:p>
          <a:p>
            <a:pPr algn="just" marL="528883" indent="-264441" lvl="1">
              <a:lnSpc>
                <a:spcPts val="4286"/>
              </a:lnSpc>
              <a:buFont typeface="Arial"/>
              <a:buChar char="•"/>
            </a:pPr>
            <a:r>
              <a:rPr lang="en-US" b="true" sz="2449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Model</a:t>
            </a:r>
          </a:p>
          <a:p>
            <a:pPr algn="just" marL="1057765" indent="-352588" lvl="2">
              <a:lnSpc>
                <a:spcPts val="3429"/>
              </a:lnSpc>
              <a:buFont typeface="Arial"/>
              <a:buChar char="⚬"/>
            </a:pPr>
            <a:r>
              <a:rPr lang="en-US" sz="244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Model classes are non-visual classes that encapsulate the app's data.</a:t>
            </a:r>
          </a:p>
          <a:p>
            <a:pPr algn="just">
              <a:lnSpc>
                <a:spcPts val="3429"/>
              </a:lnSpc>
            </a:pPr>
          </a:p>
          <a:p>
            <a:pPr algn="just">
              <a:lnSpc>
                <a:spcPts val="3429"/>
              </a:lnSpc>
            </a:pPr>
          </a:p>
          <a:p>
            <a:pPr algn="just">
              <a:lnSpc>
                <a:spcPts val="342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613105"/>
            <a:ext cx="6807398" cy="621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12"/>
              </a:lnSpc>
            </a:pPr>
            <a:r>
              <a:rPr lang="en-US" b="true" sz="3651" i="true">
                <a:solidFill>
                  <a:srgbClr val="000000"/>
                </a:solidFill>
                <a:latin typeface="Open Sans 1 Bold Italics"/>
                <a:ea typeface="Open Sans 1 Bold Italics"/>
                <a:cs typeface="Open Sans 1 Bold Italics"/>
                <a:sym typeface="Open Sans 1 Bold Italics"/>
              </a:rPr>
              <a:t>MVVM: Model-View-ViewModel </a:t>
            </a:r>
          </a:p>
        </p:txBody>
      </p:sp>
    </p:spTree>
  </p:cSld>
  <p:clrMapOvr>
    <a:masterClrMapping/>
  </p:clrMapOvr>
  <p:transition spd="med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437582"/>
              <a:ext cx="2083482" cy="1246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5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5442916" y="2884831"/>
            <a:ext cx="7402169" cy="7402169"/>
          </a:xfrm>
          <a:custGeom>
            <a:avLst/>
            <a:gdLst/>
            <a:ahLst/>
            <a:cxnLst/>
            <a:rect r="r" b="b" t="t" l="l"/>
            <a:pathLst>
              <a:path h="7402169" w="7402169">
                <a:moveTo>
                  <a:pt x="0" y="0"/>
                </a:moveTo>
                <a:lnTo>
                  <a:pt x="7402168" y="0"/>
                </a:lnTo>
                <a:lnTo>
                  <a:pt x="7402168" y="7402169"/>
                </a:lnTo>
                <a:lnTo>
                  <a:pt x="0" y="74021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041397" y="1844675"/>
            <a:ext cx="9157099" cy="1075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7"/>
              </a:lnSpc>
              <a:spcBef>
                <a:spcPct val="0"/>
              </a:spcBef>
            </a:pPr>
            <a:r>
              <a:rPr lang="en-US" sz="8199">
                <a:solidFill>
                  <a:srgbClr val="404040"/>
                </a:solidFill>
                <a:latin typeface="Skiff"/>
                <a:ea typeface="Skiff"/>
                <a:cs typeface="Skiff"/>
                <a:sym typeface="Skiff"/>
              </a:rPr>
              <a:t>IMPLEMENTATION</a:t>
            </a:r>
            <a:r>
              <a:rPr lang="en-US" sz="8199">
                <a:solidFill>
                  <a:srgbClr val="404040"/>
                </a:solidFill>
                <a:latin typeface="Skiff"/>
                <a:ea typeface="Skiff"/>
                <a:cs typeface="Skiff"/>
                <a:sym typeface="Skiff"/>
              </a:rPr>
              <a:t>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922985" y="3927381"/>
            <a:ext cx="2852462" cy="553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4823"/>
              </a:lnSpc>
              <a:spcBef>
                <a:spcPct val="0"/>
              </a:spcBef>
            </a:pPr>
            <a:r>
              <a:rPr lang="en-US" b="true" sz="2400">
                <a:solidFill>
                  <a:srgbClr val="F7F3EA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Stimulate Action</a:t>
            </a:r>
          </a:p>
        </p:txBody>
      </p:sp>
    </p:spTree>
  </p:cSld>
  <p:clrMapOvr>
    <a:masterClrMapping/>
  </p:clrMapOvr>
  <p:transition spd="med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437582"/>
              <a:ext cx="2083482" cy="1246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6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750993" y="1477195"/>
            <a:ext cx="3083687" cy="2674337"/>
          </a:xfrm>
          <a:custGeom>
            <a:avLst/>
            <a:gdLst/>
            <a:ahLst/>
            <a:cxnLst/>
            <a:rect r="r" b="b" t="t" l="l"/>
            <a:pathLst>
              <a:path h="2674337" w="3083687">
                <a:moveTo>
                  <a:pt x="0" y="0"/>
                </a:moveTo>
                <a:lnTo>
                  <a:pt x="3083687" y="0"/>
                </a:lnTo>
                <a:lnTo>
                  <a:pt x="3083687" y="2674337"/>
                </a:lnTo>
                <a:lnTo>
                  <a:pt x="0" y="26743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966" t="-18634" r="-11543" b="-22627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339553" y="1952302"/>
            <a:ext cx="3300908" cy="2199230"/>
          </a:xfrm>
          <a:custGeom>
            <a:avLst/>
            <a:gdLst/>
            <a:ahLst/>
            <a:cxnLst/>
            <a:rect r="r" b="b" t="t" l="l"/>
            <a:pathLst>
              <a:path h="2199230" w="3300908">
                <a:moveTo>
                  <a:pt x="0" y="0"/>
                </a:moveTo>
                <a:lnTo>
                  <a:pt x="3300908" y="0"/>
                </a:lnTo>
                <a:lnTo>
                  <a:pt x="3300908" y="2199230"/>
                </a:lnTo>
                <a:lnTo>
                  <a:pt x="0" y="21992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844712" y="6211507"/>
            <a:ext cx="4515667" cy="2634286"/>
          </a:xfrm>
          <a:custGeom>
            <a:avLst/>
            <a:gdLst/>
            <a:ahLst/>
            <a:cxnLst/>
            <a:rect r="r" b="b" t="t" l="l"/>
            <a:pathLst>
              <a:path h="2634286" w="4515667">
                <a:moveTo>
                  <a:pt x="0" y="0"/>
                </a:moveTo>
                <a:lnTo>
                  <a:pt x="4515667" y="0"/>
                </a:lnTo>
                <a:lnTo>
                  <a:pt x="4515667" y="2634286"/>
                </a:lnTo>
                <a:lnTo>
                  <a:pt x="0" y="26342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4188" r="0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1401118" y="6414180"/>
            <a:ext cx="2473783" cy="2431613"/>
          </a:xfrm>
          <a:custGeom>
            <a:avLst/>
            <a:gdLst/>
            <a:ahLst/>
            <a:cxnLst/>
            <a:rect r="r" b="b" t="t" l="l"/>
            <a:pathLst>
              <a:path h="2431613" w="2473783">
                <a:moveTo>
                  <a:pt x="0" y="0"/>
                </a:moveTo>
                <a:lnTo>
                  <a:pt x="2473783" y="0"/>
                </a:lnTo>
                <a:lnTo>
                  <a:pt x="2473783" y="2431613"/>
                </a:lnTo>
                <a:lnTo>
                  <a:pt x="0" y="24316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734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413099" y="6414180"/>
            <a:ext cx="2431613" cy="2431613"/>
          </a:xfrm>
          <a:custGeom>
            <a:avLst/>
            <a:gdLst/>
            <a:ahLst/>
            <a:cxnLst/>
            <a:rect r="r" b="b" t="t" l="l"/>
            <a:pathLst>
              <a:path h="2431613" w="2431613">
                <a:moveTo>
                  <a:pt x="0" y="0"/>
                </a:moveTo>
                <a:lnTo>
                  <a:pt x="2431613" y="0"/>
                </a:lnTo>
                <a:lnTo>
                  <a:pt x="2431613" y="2431613"/>
                </a:lnTo>
                <a:lnTo>
                  <a:pt x="0" y="24316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175019" y="4258451"/>
            <a:ext cx="5629976" cy="51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4"/>
              </a:lnSpc>
            </a:pPr>
            <a:r>
              <a:rPr lang="en-US" sz="3017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Picasso for displaying image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834680" y="597314"/>
            <a:ext cx="9157099" cy="1075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7"/>
              </a:lnSpc>
              <a:spcBef>
                <a:spcPct val="0"/>
              </a:spcBef>
            </a:pPr>
            <a:r>
              <a:rPr lang="en-US" sz="8199">
                <a:solidFill>
                  <a:srgbClr val="404040"/>
                </a:solidFill>
                <a:latin typeface="Skiff"/>
                <a:ea typeface="Skiff"/>
                <a:cs typeface="Skiff"/>
                <a:sym typeface="Skiff"/>
              </a:rPr>
              <a:t>IMPLEMENTATION</a:t>
            </a:r>
            <a:r>
              <a:rPr lang="en-US" sz="8199">
                <a:solidFill>
                  <a:srgbClr val="404040"/>
                </a:solidFill>
                <a:latin typeface="Skiff"/>
                <a:ea typeface="Skiff"/>
                <a:cs typeface="Skiff"/>
                <a:sym typeface="Skiff"/>
              </a:rPr>
              <a:t>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000879" y="8996248"/>
            <a:ext cx="2203333" cy="621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657" i="true">
                <a:solidFill>
                  <a:srgbClr val="000000"/>
                </a:solidFill>
                <a:latin typeface="Open Sans 1 Italics"/>
                <a:ea typeface="Open Sans 1 Italics"/>
                <a:cs typeface="Open Sans 1 Italics"/>
                <a:sym typeface="Open Sans 1 Italics"/>
              </a:rPr>
              <a:t>ViewModel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417541" y="8996248"/>
            <a:ext cx="440937" cy="621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657" i="true">
                <a:solidFill>
                  <a:srgbClr val="000000"/>
                </a:solidFill>
                <a:latin typeface="Open Sans 1 Italics"/>
                <a:ea typeface="Open Sans 1 Italics"/>
                <a:cs typeface="Open Sans 1 Italics"/>
                <a:sym typeface="Open Sans 1 Italics"/>
              </a:rPr>
              <a:t>UI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34593" y="8996248"/>
            <a:ext cx="988625" cy="621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0"/>
              </a:lnSpc>
              <a:spcBef>
                <a:spcPct val="0"/>
              </a:spcBef>
            </a:pPr>
            <a:r>
              <a:rPr lang="en-US" sz="3657" i="true">
                <a:solidFill>
                  <a:srgbClr val="000000"/>
                </a:solidFill>
                <a:latin typeface="Open Sans 1 Italics"/>
                <a:ea typeface="Open Sans 1 Italics"/>
                <a:cs typeface="Open Sans 1 Italics"/>
                <a:sym typeface="Open Sans 1 Italics"/>
              </a:rPr>
              <a:t>Data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90418" y="4254562"/>
            <a:ext cx="5404836" cy="521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7"/>
              </a:lnSpc>
            </a:pPr>
            <a:r>
              <a:rPr lang="en-US" sz="3084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Oauth2 for authentication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218064" y="5470674"/>
            <a:ext cx="5851873" cy="521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7"/>
              </a:lnSpc>
            </a:pPr>
            <a:r>
              <a:rPr lang="en-US" b="true" sz="3084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ViewModels handle data flow</a:t>
            </a:r>
          </a:p>
        </p:txBody>
      </p:sp>
    </p:spTree>
  </p:cSld>
  <p:clrMapOvr>
    <a:masterClrMapping/>
  </p:clrMapOvr>
  <p:transition spd="med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9155" y="0"/>
            <a:ext cx="1562612" cy="1673225"/>
            <a:chOff x="0" y="0"/>
            <a:chExt cx="2083482" cy="223096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70398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03982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0" y="437582"/>
              <a:ext cx="2083482" cy="1246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true">
                  <a:solidFill>
                    <a:srgbClr val="000000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7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6404043" y="3877771"/>
            <a:ext cx="5028115" cy="3142572"/>
          </a:xfrm>
          <a:custGeom>
            <a:avLst/>
            <a:gdLst/>
            <a:ahLst/>
            <a:cxnLst/>
            <a:rect r="r" b="b" t="t" l="l"/>
            <a:pathLst>
              <a:path h="3142572" w="5028115">
                <a:moveTo>
                  <a:pt x="0" y="0"/>
                </a:moveTo>
                <a:lnTo>
                  <a:pt x="5028115" y="0"/>
                </a:lnTo>
                <a:lnTo>
                  <a:pt x="5028115" y="3142572"/>
                </a:lnTo>
                <a:lnTo>
                  <a:pt x="0" y="31425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94805" y="3057483"/>
            <a:ext cx="3632016" cy="106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7"/>
              </a:lnSpc>
            </a:pPr>
            <a:r>
              <a:rPr lang="en-US" b="true" sz="3084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Retrofit requests for upload media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834680" y="1008063"/>
            <a:ext cx="9157099" cy="1075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7"/>
              </a:lnSpc>
              <a:spcBef>
                <a:spcPct val="0"/>
              </a:spcBef>
            </a:pPr>
            <a:r>
              <a:rPr lang="en-US" sz="8199">
                <a:solidFill>
                  <a:srgbClr val="404040"/>
                </a:solidFill>
                <a:latin typeface="Skiff"/>
                <a:ea typeface="Skiff"/>
                <a:cs typeface="Skiff"/>
                <a:sym typeface="Skiff"/>
              </a:rPr>
              <a:t>IMPLEMENTATION</a:t>
            </a:r>
            <a:r>
              <a:rPr lang="en-US" sz="8199">
                <a:solidFill>
                  <a:srgbClr val="404040"/>
                </a:solidFill>
                <a:latin typeface="Skiff"/>
                <a:ea typeface="Skiff"/>
                <a:cs typeface="Skiff"/>
                <a:sym typeface="Skiff"/>
              </a:rPr>
              <a:t>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473176" y="6359587"/>
            <a:ext cx="4326130" cy="1064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7"/>
              </a:lnSpc>
            </a:pPr>
            <a:r>
              <a:rPr lang="en-US" b="true" sz="3084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Repositories store all API requests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94805" y="5843460"/>
            <a:ext cx="3393950" cy="1580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4"/>
              </a:lnSpc>
            </a:pPr>
            <a:r>
              <a:rPr lang="en-US" b="true" sz="301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Volley requests with a singleton Request Queue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13183" y="3155486"/>
            <a:ext cx="5246117" cy="1461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4"/>
              </a:lnSpc>
            </a:pPr>
            <a:r>
              <a:rPr lang="en-US" b="true" sz="281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Recycler View with data observed from </a:t>
            </a:r>
            <a:r>
              <a:rPr lang="en-US" b="true" sz="2817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ViewModel &amp;LiveData</a:t>
            </a:r>
          </a:p>
        </p:txBody>
      </p:sp>
    </p:spTree>
  </p:cSld>
  <p:clrMapOvr>
    <a:masterClrMapping/>
  </p:clrMapOvr>
  <p:transition spd="med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DAGRFi8HR4k</dc:identifier>
  <dcterms:modified xsi:type="dcterms:W3CDTF">2011-08-01T06:04:30Z</dcterms:modified>
  <cp:revision>1</cp:revision>
  <dc:title>Group Project Preview Presentation in Cream Light Pink Bold Modern Style</dc:title>
</cp:coreProperties>
</file>

<file path=docProps/thumbnail.jpeg>
</file>